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odec Pro Bold" charset="1" panose="00000600000000000000"/>
      <p:regular r:id="rId20"/>
    </p:embeddedFont>
    <p:embeddedFont>
      <p:font typeface="Academy" charset="1" panose="00000000000000000000"/>
      <p:regular r:id="rId21"/>
    </p:embeddedFont>
    <p:embeddedFont>
      <p:font typeface="Poppins" charset="1" panose="00000500000000000000"/>
      <p:regular r:id="rId22"/>
    </p:embeddedFont>
    <p:embeddedFont>
      <p:font typeface="League Spartan" charset="1" panose="000008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Moontime" charset="1" panose="00000000000000000000"/>
      <p:regular r:id="rId26"/>
    </p:embeddedFont>
    <p:embeddedFont>
      <p:font typeface="Comic Sans" charset="1" panose="030007020303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17.jpe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17.jpe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7.jpe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7.jpeg" Type="http://schemas.openxmlformats.org/officeDocument/2006/relationships/image"/><Relationship Id="rId7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7.jpe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5.jpe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766474" cy="10287000"/>
          </a:xfrm>
          <a:custGeom>
            <a:avLst/>
            <a:gdLst/>
            <a:ahLst/>
            <a:cxnLst/>
            <a:rect r="r" b="b" t="t" l="l"/>
            <a:pathLst>
              <a:path h="10287000" w="6766474">
                <a:moveTo>
                  <a:pt x="6766474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6766474" y="0"/>
                </a:lnTo>
                <a:lnTo>
                  <a:pt x="6766474" y="10287000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-64224" b="-80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679" y="8805711"/>
            <a:ext cx="2221086" cy="202612"/>
          </a:xfrm>
          <a:custGeom>
            <a:avLst/>
            <a:gdLst/>
            <a:ahLst/>
            <a:cxnLst/>
            <a:rect r="r" b="b" t="t" l="l"/>
            <a:pathLst>
              <a:path h="202612" w="2221086">
                <a:moveTo>
                  <a:pt x="0" y="0"/>
                </a:moveTo>
                <a:lnTo>
                  <a:pt x="2221085" y="0"/>
                </a:lnTo>
                <a:lnTo>
                  <a:pt x="2221085" y="202612"/>
                </a:lnTo>
                <a:lnTo>
                  <a:pt x="0" y="20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98818" y="360717"/>
            <a:ext cx="1490365" cy="14903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664" t="0" r="-366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33277" y="4542033"/>
            <a:ext cx="13421447" cy="157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A2ABFA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Federated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504" y="1965382"/>
            <a:ext cx="16632991" cy="71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9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VIVEKANANDA INSTITUTE OF TECHNOLOGY &amp; SCIENCE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9555" y="2792247"/>
            <a:ext cx="11828891" cy="49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35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DEPARTMENT OF COMPUTER SCIENCE &amp;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70683" y="3749076"/>
            <a:ext cx="7146634" cy="41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84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TECHNICAL SEMINAR PRESENTATION 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7545" y="6358574"/>
            <a:ext cx="9152910" cy="274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4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PRESENTED BY</a:t>
            </a:r>
          </a:p>
          <a:p>
            <a:pPr algn="ctr">
              <a:lnSpc>
                <a:spcPts val="5260"/>
              </a:lnSpc>
            </a:pPr>
            <a:r>
              <a:rPr lang="en-US" sz="44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NAME : MOHAMMAD KHALID</a:t>
            </a:r>
          </a:p>
          <a:p>
            <a:pPr algn="ctr">
              <a:lnSpc>
                <a:spcPts val="5260"/>
              </a:lnSpc>
            </a:pPr>
            <a:r>
              <a:rPr lang="en-US" sz="445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HT.NO: 21N61A0546</a:t>
            </a:r>
          </a:p>
          <a:p>
            <a:pPr algn="ctr">
              <a:lnSpc>
                <a:spcPts val="5260"/>
              </a:lnSpc>
            </a:pPr>
            <a:r>
              <a:rPr lang="en-US" b="true" sz="445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4-1 CSE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115425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016" y="-492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16373" y="3868570"/>
            <a:ext cx="3297826" cy="285576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542434" y="3831439"/>
            <a:ext cx="3297826" cy="285576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32081" t="0" r="-32081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123476" y="3741846"/>
            <a:ext cx="3297826" cy="2855769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7730" t="0" r="-7730" b="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416373" y="3567133"/>
            <a:ext cx="843381" cy="8433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816702" y="1774774"/>
            <a:ext cx="10654596" cy="157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6988" y="6876739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Privacy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00647" y="3446880"/>
            <a:ext cx="843381" cy="8433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79352" y="3320156"/>
            <a:ext cx="843381" cy="8433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959266" y="6876739"/>
            <a:ext cx="4833444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Decentralized Model 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36746" y="6962464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Iterative Process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99289" y="7387624"/>
            <a:ext cx="3531995" cy="9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data remains on local devices and isn't shared with central servers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01173" y="7387624"/>
            <a:ext cx="3749629" cy="9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global model is initially distributed to all participating devices.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65986" y="7387624"/>
            <a:ext cx="4612807" cy="9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central server continuously sends the improved global model back to the devices for further local training.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508" y="-26723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50" y="2082147"/>
            <a:ext cx="17341815" cy="435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8"/>
              </a:lnSpc>
            </a:pPr>
            <a:r>
              <a:rPr lang="en-US" sz="1147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Future: </a:t>
            </a:r>
          </a:p>
          <a:p>
            <a:pPr algn="ctr">
              <a:lnSpc>
                <a:spcPts val="10668"/>
              </a:lnSpc>
            </a:pPr>
            <a:r>
              <a:rPr lang="en-US" b="true" sz="1147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What’s Next for Federated Learning?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8515" y="6723356"/>
            <a:ext cx="11780766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2192" indent="-261096" lvl="1">
              <a:lnSpc>
                <a:spcPts val="3386"/>
              </a:lnSpc>
              <a:spcBef>
                <a:spcPct val="0"/>
              </a:spcBef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IoT and edge computing grow, federated learning is set to become a game-changer for industries like healthcare, finance, and smart cities.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73703" y="9526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48594" y="2773396"/>
            <a:ext cx="9371763" cy="382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7"/>
              </a:lnSpc>
            </a:pPr>
            <a:r>
              <a:rPr lang="en-US" b="true" sz="10201">
                <a:solidFill>
                  <a:srgbClr val="F7E7D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LET’S BRAINSTORM TOGETHER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4233" y="7009159"/>
            <a:ext cx="13414821" cy="98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2754">
                <a:solidFill>
                  <a:srgbClr val="E4E0CB"/>
                </a:solidFill>
                <a:latin typeface="Poppins"/>
                <a:ea typeface="Poppins"/>
                <a:cs typeface="Poppins"/>
                <a:sym typeface="Poppins"/>
              </a:rPr>
              <a:t>If you were a developer, where would you implement Federated Learning? Let’s hear your thoughts!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4233" y="-299192"/>
            <a:ext cx="12939534" cy="10885383"/>
          </a:xfrm>
          <a:custGeom>
            <a:avLst/>
            <a:gdLst/>
            <a:ahLst/>
            <a:cxnLst/>
            <a:rect r="r" b="b" t="t" l="l"/>
            <a:pathLst>
              <a:path h="10885383" w="12939534">
                <a:moveTo>
                  <a:pt x="0" y="0"/>
                </a:moveTo>
                <a:lnTo>
                  <a:pt x="12939534" y="0"/>
                </a:lnTo>
                <a:lnTo>
                  <a:pt x="12939534" y="10885384"/>
                </a:lnTo>
                <a:lnTo>
                  <a:pt x="0" y="1088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050" y="2301222"/>
            <a:ext cx="17253060" cy="205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787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Federated Learning: </a:t>
            </a:r>
          </a:p>
          <a:p>
            <a:pPr algn="ctr">
              <a:lnSpc>
                <a:spcPts val="7327"/>
              </a:lnSpc>
            </a:pPr>
            <a:r>
              <a:rPr lang="en-US" b="true" sz="787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Future of Smart and Secure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7116" y="5503354"/>
            <a:ext cx="15613767" cy="110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Federated Learning it build smarter systems while protecting user privacy. It’s like getting the best of both worlds—</a:t>
            </a:r>
            <a:r>
              <a:rPr lang="en-US" b="true" sz="308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</a:t>
            </a:r>
            <a:r>
              <a:rPr lang="en-US" sz="30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without the </a:t>
            </a:r>
            <a:r>
              <a:rPr lang="en-US" b="true" sz="308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compromise</a:t>
            </a:r>
            <a:r>
              <a:rPr lang="en-US" sz="308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8392" y="3005839"/>
            <a:ext cx="14851217" cy="4141973"/>
            <a:chOff x="0" y="0"/>
            <a:chExt cx="19801622" cy="55226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8125"/>
              <a:ext cx="19687322" cy="528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13"/>
                </a:lnSpc>
              </a:pPr>
              <a:r>
                <a:rPr lang="en-US" b="true" sz="20767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8125"/>
              <a:ext cx="19687322" cy="528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13"/>
                </a:lnSpc>
              </a:pPr>
              <a:r>
                <a:rPr lang="en-US" b="true" sz="20767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4300" y="238125"/>
              <a:ext cx="19687322" cy="5284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313"/>
                </a:lnSpc>
              </a:pPr>
              <a:r>
                <a:rPr lang="en-US" b="true" sz="20767">
                  <a:solidFill>
                    <a:srgbClr val="E4E0CB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Thank You!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27498" y="5525969"/>
            <a:ext cx="4833004" cy="291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7"/>
              </a:lnSpc>
            </a:pPr>
            <a:r>
              <a:rPr lang="en-US" sz="17119">
                <a:solidFill>
                  <a:srgbClr val="FFFFFF"/>
                </a:solidFill>
                <a:latin typeface="Moontime"/>
                <a:ea typeface="Moontime"/>
                <a:cs typeface="Moontime"/>
                <a:sym typeface="Moontime"/>
              </a:rPr>
              <a:t>Khalid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7498" y="5525969"/>
            <a:ext cx="4833004" cy="291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7"/>
              </a:lnSpc>
            </a:pPr>
            <a:r>
              <a:rPr lang="en-US" sz="17119">
                <a:solidFill>
                  <a:srgbClr val="FFFFFF"/>
                </a:solidFill>
                <a:latin typeface="Moontime"/>
                <a:ea typeface="Moontime"/>
                <a:cs typeface="Moontime"/>
                <a:sym typeface="Moontime"/>
              </a:rPr>
              <a:t>Khalid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6492" y="6478743"/>
            <a:ext cx="406956" cy="13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9"/>
              </a:lnSpc>
            </a:pPr>
            <a:r>
              <a:rPr lang="en-US" sz="7692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6146" y="2268151"/>
            <a:ext cx="6947432" cy="8485413"/>
          </a:xfrm>
          <a:custGeom>
            <a:avLst/>
            <a:gdLst/>
            <a:ahLst/>
            <a:cxnLst/>
            <a:rect r="r" b="b" t="t" l="l"/>
            <a:pathLst>
              <a:path h="8485413" w="6947432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179884"/>
            <a:ext cx="19296739" cy="19296739"/>
          </a:xfrm>
          <a:custGeom>
            <a:avLst/>
            <a:gdLst/>
            <a:ahLst/>
            <a:cxnLst/>
            <a:rect r="r" b="b" t="t" l="l"/>
            <a:pathLst>
              <a:path h="19296739" w="19296739">
                <a:moveTo>
                  <a:pt x="0" y="0"/>
                </a:moveTo>
                <a:lnTo>
                  <a:pt x="19296739" y="0"/>
                </a:lnTo>
                <a:lnTo>
                  <a:pt x="19296739" y="19296739"/>
                </a:lnTo>
                <a:lnTo>
                  <a:pt x="0" y="19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2955" y="0"/>
            <a:ext cx="9087576" cy="11353744"/>
          </a:xfrm>
          <a:custGeom>
            <a:avLst/>
            <a:gdLst/>
            <a:ahLst/>
            <a:cxnLst/>
            <a:rect r="r" b="b" t="t" l="l"/>
            <a:pathLst>
              <a:path h="11353744" w="9087576">
                <a:moveTo>
                  <a:pt x="0" y="0"/>
                </a:moveTo>
                <a:lnTo>
                  <a:pt x="9087576" y="0"/>
                </a:lnTo>
                <a:lnTo>
                  <a:pt x="9087576" y="11353744"/>
                </a:lnTo>
                <a:lnTo>
                  <a:pt x="0" y="11353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581" t="-1058" r="0" b="-10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-4377669" y="-2801894"/>
            <a:ext cx="12894630" cy="16966618"/>
          </a:xfrm>
          <a:custGeom>
            <a:avLst/>
            <a:gdLst/>
            <a:ahLst/>
            <a:cxnLst/>
            <a:rect r="r" b="b" t="t" l="l"/>
            <a:pathLst>
              <a:path h="16966618" w="12894630">
                <a:moveTo>
                  <a:pt x="0" y="0"/>
                </a:moveTo>
                <a:lnTo>
                  <a:pt x="12894630" y="0"/>
                </a:lnTo>
                <a:lnTo>
                  <a:pt x="12894630" y="16966619"/>
                </a:lnTo>
                <a:lnTo>
                  <a:pt x="0" y="1696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42291" y="2474807"/>
            <a:ext cx="8686570" cy="418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Welcome to Federated Learning!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0058" y="6671215"/>
            <a:ext cx="8107647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Let’s dive into a new way of training AI models without data ever leaving your device!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01483" y="9115425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54622" y="1660474"/>
            <a:ext cx="6803781" cy="680378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-1555" b="-178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104002" y="2474807"/>
            <a:ext cx="8529915" cy="287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What Is It, Really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1295" y="5458640"/>
            <a:ext cx="8107647" cy="30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Federated Learning is like a group project, but instead of sharing raw data, everyone only shares the final answer or insights they get.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It’s like cooking your favorite dish, but you don’t share the recipe, only the taste results!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21303" y="85714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016" y="0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26155" y="1774774"/>
            <a:ext cx="13235691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Behind the Scenes: How It Works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01344" y="6269617"/>
            <a:ext cx="3697222" cy="3697222"/>
            <a:chOff x="0" y="0"/>
            <a:chExt cx="13716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898318" y="4858932"/>
            <a:ext cx="12825427" cy="129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device trains the model with its own local data. Instead of sending that data to the cloud, it sends the model update (like what it learned) to a central server. The central server aggregates these updates to create a more accurate model.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144131" y="6060828"/>
            <a:ext cx="5737978" cy="4114800"/>
            <a:chOff x="0" y="0"/>
            <a:chExt cx="7650638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50638" cy="5486400"/>
            </a:xfrm>
            <a:custGeom>
              <a:avLst/>
              <a:gdLst/>
              <a:ahLst/>
              <a:cxnLst/>
              <a:rect r="r" b="b" t="t" l="l"/>
              <a:pathLst>
                <a:path h="5486400" w="7650638">
                  <a:moveTo>
                    <a:pt x="0" y="0"/>
                  </a:moveTo>
                  <a:lnTo>
                    <a:pt x="7650638" y="0"/>
                  </a:lnTo>
                  <a:lnTo>
                    <a:pt x="765063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-10354" b="-106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52500"/>
            <a:ext cx="19046080" cy="12697387"/>
          </a:xfrm>
          <a:custGeom>
            <a:avLst/>
            <a:gdLst/>
            <a:ahLst/>
            <a:cxnLst/>
            <a:rect r="r" b="b" t="t" l="l"/>
            <a:pathLst>
              <a:path h="12697387" w="19046080">
                <a:moveTo>
                  <a:pt x="0" y="0"/>
                </a:moveTo>
                <a:lnTo>
                  <a:pt x="19046080" y="0"/>
                </a:lnTo>
                <a:lnTo>
                  <a:pt x="19046080" y="12697387"/>
                </a:lnTo>
                <a:lnTo>
                  <a:pt x="0" y="12697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09474" y="-2236978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508" y="-53446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90929" y="7289580"/>
            <a:ext cx="2648463" cy="264846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032500" y="6032500"/>
                  </a:moveTo>
                  <a:lnTo>
                    <a:pt x="317500" y="6032500"/>
                  </a:lnTo>
                  <a:lnTo>
                    <a:pt x="317500" y="317500"/>
                  </a:lnTo>
                  <a:lnTo>
                    <a:pt x="6032500" y="317500"/>
                  </a:lnTo>
                  <a:lnTo>
                    <a:pt x="6032500" y="6032500"/>
                  </a:lnTo>
                  <a:close/>
                  <a:moveTo>
                    <a:pt x="5740400" y="5753100"/>
                  </a:moveTo>
                  <a:lnTo>
                    <a:pt x="596900" y="5753100"/>
                  </a:lnTo>
                  <a:lnTo>
                    <a:pt x="596900" y="609600"/>
                  </a:lnTo>
                  <a:lnTo>
                    <a:pt x="5740400" y="609600"/>
                  </a:lnTo>
                  <a:lnTo>
                    <a:pt x="5740400" y="5753100"/>
                  </a:lnTo>
                  <a:close/>
                </a:path>
              </a:pathLst>
            </a:custGeom>
            <a:blipFill>
              <a:blip r:embed="rId7"/>
              <a:stretch>
                <a:fillRect l="-9811" t="0" r="-671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9694" y="2202131"/>
            <a:ext cx="13161716" cy="287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Real-Life Example: Google’s Keyboard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28204" y="9389162"/>
            <a:ext cx="106219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Khalid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45308" y="5458640"/>
            <a:ext cx="6698692" cy="214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Federated Learning is used in Google’s Gboard keyboard. Your typing patterns are used to improve auto-correct and suggestions, but your actual text data never leaves your phone.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52500"/>
            <a:ext cx="19046080" cy="12697387"/>
          </a:xfrm>
          <a:custGeom>
            <a:avLst/>
            <a:gdLst/>
            <a:ahLst/>
            <a:cxnLst/>
            <a:rect r="r" b="b" t="t" l="l"/>
            <a:pathLst>
              <a:path h="12697387" w="19046080">
                <a:moveTo>
                  <a:pt x="0" y="0"/>
                </a:moveTo>
                <a:lnTo>
                  <a:pt x="19046080" y="0"/>
                </a:lnTo>
                <a:lnTo>
                  <a:pt x="19046080" y="12697387"/>
                </a:lnTo>
                <a:lnTo>
                  <a:pt x="0" y="12697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09474" y="-2236978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508" y="-53446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6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90929" y="7289580"/>
            <a:ext cx="2648463" cy="264846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032500" y="6032500"/>
                  </a:moveTo>
                  <a:lnTo>
                    <a:pt x="317500" y="6032500"/>
                  </a:lnTo>
                  <a:lnTo>
                    <a:pt x="317500" y="317500"/>
                  </a:lnTo>
                  <a:lnTo>
                    <a:pt x="6032500" y="317500"/>
                  </a:lnTo>
                  <a:lnTo>
                    <a:pt x="6032500" y="6032500"/>
                  </a:lnTo>
                  <a:close/>
                  <a:moveTo>
                    <a:pt x="5740400" y="5753100"/>
                  </a:moveTo>
                  <a:lnTo>
                    <a:pt x="596900" y="5753100"/>
                  </a:lnTo>
                  <a:lnTo>
                    <a:pt x="596900" y="609600"/>
                  </a:lnTo>
                  <a:lnTo>
                    <a:pt x="5740400" y="609600"/>
                  </a:lnTo>
                  <a:lnTo>
                    <a:pt x="5740400" y="5753100"/>
                  </a:lnTo>
                  <a:close/>
                </a:path>
              </a:pathLst>
            </a:custGeom>
            <a:blipFill>
              <a:blip r:embed="rId7"/>
              <a:stretch>
                <a:fillRect l="-9811" t="0" r="-6711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45308" y="1214535"/>
            <a:ext cx="9343317" cy="418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Why Federated Learning?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5308" y="5458640"/>
            <a:ext cx="6698692" cy="214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a world where data is currency, privacy is more important than ever. Federated Learning allows us to create smarter systems without compromising user privacy.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57459" y="9271549"/>
            <a:ext cx="1154449" cy="36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  <a:spcBef>
                <a:spcPct val="0"/>
              </a:spcBef>
            </a:pPr>
            <a:r>
              <a:rPr lang="en-US" b="true" sz="206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Khalid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45308" y="7673681"/>
            <a:ext cx="6698692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It’s like having a superpower without giving away your secret identity!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508" y="85725"/>
            <a:ext cx="18383016" cy="10340446"/>
          </a:xfrm>
          <a:custGeom>
            <a:avLst/>
            <a:gdLst/>
            <a:ahLst/>
            <a:cxnLst/>
            <a:rect r="r" b="b" t="t" l="l"/>
            <a:pathLst>
              <a:path h="10340446" w="18383016">
                <a:moveTo>
                  <a:pt x="0" y="0"/>
                </a:moveTo>
                <a:lnTo>
                  <a:pt x="18383016" y="0"/>
                </a:lnTo>
                <a:lnTo>
                  <a:pt x="18383016" y="10340446"/>
                </a:lnTo>
                <a:lnTo>
                  <a:pt x="0" y="1034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9177" y="5402430"/>
            <a:ext cx="16230600" cy="4436364"/>
          </a:xfrm>
          <a:custGeom>
            <a:avLst/>
            <a:gdLst/>
            <a:ahLst/>
            <a:cxnLst/>
            <a:rect r="r" b="b" t="t" l="l"/>
            <a:pathLst>
              <a:path h="4436364" w="16230600">
                <a:moveTo>
                  <a:pt x="0" y="0"/>
                </a:moveTo>
                <a:lnTo>
                  <a:pt x="16230600" y="0"/>
                </a:lnTo>
                <a:lnTo>
                  <a:pt x="16230600" y="4436364"/>
                </a:lnTo>
                <a:lnTo>
                  <a:pt x="0" y="443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4436" y="0"/>
            <a:ext cx="16230600" cy="4436364"/>
          </a:xfrm>
          <a:custGeom>
            <a:avLst/>
            <a:gdLst/>
            <a:ahLst/>
            <a:cxnLst/>
            <a:rect r="r" b="b" t="t" l="l"/>
            <a:pathLst>
              <a:path h="4436364" w="16230600">
                <a:moveTo>
                  <a:pt x="0" y="0"/>
                </a:moveTo>
                <a:lnTo>
                  <a:pt x="16230600" y="0"/>
                </a:lnTo>
                <a:lnTo>
                  <a:pt x="16230600" y="4436364"/>
                </a:lnTo>
                <a:lnTo>
                  <a:pt x="0" y="443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3184" y="2100798"/>
            <a:ext cx="16230600" cy="4436364"/>
          </a:xfrm>
          <a:custGeom>
            <a:avLst/>
            <a:gdLst/>
            <a:ahLst/>
            <a:cxnLst/>
            <a:rect r="r" b="b" t="t" l="l"/>
            <a:pathLst>
              <a:path h="4436364" w="16230600">
                <a:moveTo>
                  <a:pt x="0" y="0"/>
                </a:moveTo>
                <a:lnTo>
                  <a:pt x="16230600" y="0"/>
                </a:lnTo>
                <a:lnTo>
                  <a:pt x="16230600" y="4436364"/>
                </a:lnTo>
                <a:lnTo>
                  <a:pt x="0" y="443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99713" y="3766443"/>
            <a:ext cx="16230600" cy="4436364"/>
          </a:xfrm>
          <a:custGeom>
            <a:avLst/>
            <a:gdLst/>
            <a:ahLst/>
            <a:cxnLst/>
            <a:rect r="r" b="b" t="t" l="l"/>
            <a:pathLst>
              <a:path h="4436364" w="16230600">
                <a:moveTo>
                  <a:pt x="0" y="0"/>
                </a:moveTo>
                <a:lnTo>
                  <a:pt x="16230600" y="0"/>
                </a:lnTo>
                <a:lnTo>
                  <a:pt x="16230600" y="4436364"/>
                </a:lnTo>
                <a:lnTo>
                  <a:pt x="0" y="443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312" y="85725"/>
            <a:ext cx="6767302" cy="10084101"/>
            <a:chOff x="0" y="0"/>
            <a:chExt cx="3663950" cy="545973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0" y="5036820"/>
                  </a:moveTo>
                  <a:cubicBezTo>
                    <a:pt x="0" y="5236210"/>
                    <a:pt x="161290" y="5396230"/>
                    <a:pt x="359410" y="5396230"/>
                  </a:cubicBezTo>
                  <a:lnTo>
                    <a:pt x="3241040" y="5396230"/>
                  </a:lnTo>
                  <a:cubicBezTo>
                    <a:pt x="3440430" y="5396230"/>
                    <a:pt x="3600450" y="5234940"/>
                    <a:pt x="3600450" y="5036820"/>
                  </a:cubicBezTo>
                  <a:lnTo>
                    <a:pt x="3600450" y="359410"/>
                  </a:lnTo>
                  <a:cubicBezTo>
                    <a:pt x="3600450" y="160020"/>
                    <a:pt x="3439160" y="0"/>
                    <a:pt x="3241040" y="0"/>
                  </a:cubicBezTo>
                  <a:lnTo>
                    <a:pt x="360680" y="0"/>
                  </a:lnTo>
                  <a:cubicBezTo>
                    <a:pt x="161290" y="0"/>
                    <a:pt x="1270" y="161290"/>
                    <a:pt x="1270" y="359410"/>
                  </a:cubicBezTo>
                  <a:lnTo>
                    <a:pt x="0" y="5036820"/>
                  </a:lnTo>
                  <a:close/>
                </a:path>
              </a:pathLst>
            </a:custGeom>
            <a:blipFill>
              <a:blip r:embed="rId7"/>
              <a:stretch>
                <a:fillRect l="0" t="-72" r="0" b="-7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21295" y="2549308"/>
            <a:ext cx="9186525" cy="176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9"/>
              </a:lnSpc>
            </a:pPr>
            <a:r>
              <a:rPr lang="en-US" sz="682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Where’s Federated Learning Being Used?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21295" y="4789719"/>
            <a:ext cx="9038005" cy="197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Beyond Gboard, it’s used in healthcare to create better predictive models without sharing sensitive patient data. Imagine doctors worldwide collaborating without ever sharing patient records!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45342" y="9667661"/>
            <a:ext cx="107959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Khalid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474" y="6488825"/>
            <a:ext cx="4642339" cy="4247740"/>
          </a:xfrm>
          <a:custGeom>
            <a:avLst/>
            <a:gdLst/>
            <a:ahLst/>
            <a:cxnLst/>
            <a:rect r="r" b="b" t="t" l="l"/>
            <a:pathLst>
              <a:path h="4247740" w="4642339">
                <a:moveTo>
                  <a:pt x="0" y="0"/>
                </a:moveTo>
                <a:lnTo>
                  <a:pt x="4642340" y="0"/>
                </a:lnTo>
                <a:lnTo>
                  <a:pt x="4642340" y="4247741"/>
                </a:lnTo>
                <a:lnTo>
                  <a:pt x="0" y="4247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18555" y="6488825"/>
            <a:ext cx="4642339" cy="4247740"/>
          </a:xfrm>
          <a:custGeom>
            <a:avLst/>
            <a:gdLst/>
            <a:ahLst/>
            <a:cxnLst/>
            <a:rect r="r" b="b" t="t" l="l"/>
            <a:pathLst>
              <a:path h="4247740" w="4642339">
                <a:moveTo>
                  <a:pt x="0" y="0"/>
                </a:moveTo>
                <a:lnTo>
                  <a:pt x="4642339" y="0"/>
                </a:lnTo>
                <a:lnTo>
                  <a:pt x="4642339" y="4247741"/>
                </a:lnTo>
                <a:lnTo>
                  <a:pt x="0" y="4247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057061"/>
            <a:ext cx="20821022" cy="4684730"/>
          </a:xfrm>
          <a:custGeom>
            <a:avLst/>
            <a:gdLst/>
            <a:ahLst/>
            <a:cxnLst/>
            <a:rect r="r" b="b" t="t" l="l"/>
            <a:pathLst>
              <a:path h="4684730" w="20821022">
                <a:moveTo>
                  <a:pt x="0" y="0"/>
                </a:moveTo>
                <a:lnTo>
                  <a:pt x="20821022" y="0"/>
                </a:lnTo>
                <a:lnTo>
                  <a:pt x="20821022" y="4684730"/>
                </a:lnTo>
                <a:lnTo>
                  <a:pt x="0" y="468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-1686" t="0" r="-280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55102" y="2266634"/>
            <a:ext cx="10659459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 and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5102" y="5391150"/>
            <a:ext cx="10659459" cy="151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0"/>
              </a:lnSpc>
              <a:spcBef>
                <a:spcPct val="0"/>
              </a:spcBef>
            </a:pPr>
            <a:r>
              <a:rPr lang="en-US" sz="2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While it’s great, it’s not perfect. Communication costs, model accuracy, and even device compatibility can be big hurdles..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1" r="0" b="-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6279" y="-46183"/>
            <a:ext cx="18721510" cy="10333183"/>
          </a:xfrm>
          <a:custGeom>
            <a:avLst/>
            <a:gdLst/>
            <a:ahLst/>
            <a:cxnLst/>
            <a:rect r="r" b="b" t="t" l="l"/>
            <a:pathLst>
              <a:path h="10333183" w="18721510">
                <a:moveTo>
                  <a:pt x="0" y="0"/>
                </a:moveTo>
                <a:lnTo>
                  <a:pt x="18721510" y="0"/>
                </a:lnTo>
                <a:lnTo>
                  <a:pt x="18721510" y="10333183"/>
                </a:lnTo>
                <a:lnTo>
                  <a:pt x="0" y="103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-1263" t="0" r="-126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628777" y="-5790973"/>
            <a:ext cx="21695464" cy="21822763"/>
          </a:xfrm>
          <a:custGeom>
            <a:avLst/>
            <a:gdLst/>
            <a:ahLst/>
            <a:cxnLst/>
            <a:rect r="r" b="b" t="t" l="l"/>
            <a:pathLst>
              <a:path h="21822763" w="21695464">
                <a:moveTo>
                  <a:pt x="0" y="0"/>
                </a:moveTo>
                <a:lnTo>
                  <a:pt x="21695464" y="0"/>
                </a:lnTo>
                <a:lnTo>
                  <a:pt x="21695464" y="21822763"/>
                </a:lnTo>
                <a:lnTo>
                  <a:pt x="0" y="21822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036599"/>
            <a:ext cx="1778307" cy="3138188"/>
          </a:xfrm>
          <a:custGeom>
            <a:avLst/>
            <a:gdLst/>
            <a:ahLst/>
            <a:cxnLst/>
            <a:rect r="r" b="b" t="t" l="l"/>
            <a:pathLst>
              <a:path h="3138188" w="1778307">
                <a:moveTo>
                  <a:pt x="0" y="0"/>
                </a:moveTo>
                <a:lnTo>
                  <a:pt x="1778307" y="0"/>
                </a:lnTo>
                <a:lnTo>
                  <a:pt x="1778307" y="3138188"/>
                </a:lnTo>
                <a:lnTo>
                  <a:pt x="0" y="3138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87269" y="-847763"/>
            <a:ext cx="14801462" cy="11936343"/>
          </a:xfrm>
          <a:custGeom>
            <a:avLst/>
            <a:gdLst/>
            <a:ahLst/>
            <a:cxnLst/>
            <a:rect r="r" b="b" t="t" l="l"/>
            <a:pathLst>
              <a:path h="11936343" w="14801462">
                <a:moveTo>
                  <a:pt x="0" y="0"/>
                </a:moveTo>
                <a:lnTo>
                  <a:pt x="14801462" y="0"/>
                </a:lnTo>
                <a:lnTo>
                  <a:pt x="14801462" y="11936343"/>
                </a:lnTo>
                <a:lnTo>
                  <a:pt x="0" y="119363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</a:blip>
            <a:stretch>
              <a:fillRect l="0" t="-152353" r="-164886" b="-4737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55102" y="2266634"/>
            <a:ext cx="10659459" cy="2876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Challenges and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5102" y="5058728"/>
            <a:ext cx="7546983" cy="397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954" indent="-389977" lvl="1">
              <a:lnSpc>
                <a:spcPts val="6321"/>
              </a:lnSpc>
              <a:buAutoNum type="arabicPeriod" startAt="1"/>
            </a:pPr>
            <a:r>
              <a:rPr lang="en-US" b="true" sz="3612" i="true" spc="3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Communication Overhead</a:t>
            </a:r>
          </a:p>
          <a:p>
            <a:pPr algn="l" marL="779954" indent="-389977" lvl="1">
              <a:lnSpc>
                <a:spcPts val="6321"/>
              </a:lnSpc>
              <a:buAutoNum type="arabicPeriod" startAt="1"/>
            </a:pPr>
            <a:r>
              <a:rPr lang="en-US" b="true" sz="3612" i="true" spc="3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System Heterogeneity</a:t>
            </a:r>
          </a:p>
          <a:p>
            <a:pPr algn="l" marL="779954" indent="-389977" lvl="1">
              <a:lnSpc>
                <a:spcPts val="6321"/>
              </a:lnSpc>
              <a:buAutoNum type="arabicPeriod" startAt="1"/>
            </a:pPr>
            <a:r>
              <a:rPr lang="en-US" b="true" sz="3612" i="true" spc="3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Privacy and Security</a:t>
            </a:r>
          </a:p>
          <a:p>
            <a:pPr algn="l" marL="779954" indent="-389977" lvl="1">
              <a:lnSpc>
                <a:spcPts val="6321"/>
              </a:lnSpc>
              <a:buAutoNum type="arabicPeriod" startAt="1"/>
            </a:pPr>
            <a:r>
              <a:rPr lang="en-US" b="true" sz="3612" i="true" spc="3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Statistical Efficiency</a:t>
            </a:r>
          </a:p>
          <a:p>
            <a:pPr algn="l" marL="779954" indent="-389977" lvl="1">
              <a:lnSpc>
                <a:spcPts val="6321"/>
              </a:lnSpc>
              <a:buAutoNum type="arabicPeriod" startAt="1"/>
            </a:pPr>
            <a:r>
              <a:rPr lang="en-US" b="true" sz="3612" i="true" spc="39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System Complexity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DAGTzDPYRR0</dc:identifier>
  <dcterms:modified xsi:type="dcterms:W3CDTF">2011-08-01T06:04:30Z</dcterms:modified>
  <cp:revision>1</cp:revision>
  <dc:title>546 Federated learning </dc:title>
</cp:coreProperties>
</file>